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4" r:id="rId4"/>
    <p:sldId id="265" r:id="rId5"/>
    <p:sldId id="259" r:id="rId6"/>
    <p:sldId id="263" r:id="rId7"/>
    <p:sldId id="261" r:id="rId8"/>
    <p:sldId id="268" r:id="rId9"/>
    <p:sldId id="269" r:id="rId10"/>
    <p:sldId id="271" r:id="rId11"/>
    <p:sldId id="267" r:id="rId12"/>
    <p:sldId id="266" r:id="rId13"/>
    <p:sldId id="270" r:id="rId14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7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3" Type="http://schemas.openxmlformats.org/officeDocument/2006/relationships/image" Target="../media/image3.wmf"/><Relationship Id="rId21" Type="http://schemas.openxmlformats.org/officeDocument/2006/relationships/image" Target="../media/image21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" Type="http://schemas.openxmlformats.org/officeDocument/2006/relationships/image" Target="../media/image2.wmf"/><Relationship Id="rId16" Type="http://schemas.openxmlformats.org/officeDocument/2006/relationships/image" Target="../media/image16.wmf"/><Relationship Id="rId20" Type="http://schemas.openxmlformats.org/officeDocument/2006/relationships/image" Target="../media/image20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5.wmf"/><Relationship Id="rId2" Type="http://schemas.openxmlformats.org/officeDocument/2006/relationships/image" Target="../media/image11.wmf"/><Relationship Id="rId1" Type="http://schemas.openxmlformats.org/officeDocument/2006/relationships/image" Target="../media/image9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5.wmf"/><Relationship Id="rId2" Type="http://schemas.openxmlformats.org/officeDocument/2006/relationships/image" Target="../media/image11.wmf"/><Relationship Id="rId1" Type="http://schemas.openxmlformats.org/officeDocument/2006/relationships/image" Target="../media/image9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85F2290E-8149-497E-BEDC-D1EC742F773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D2FB04EF-E376-477D-9FD9-0D44B043B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7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361F-4A5F-4AA7-A050-129B4769875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361F-4A5F-4AA7-A050-129B4769875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361F-4A5F-4AA7-A050-129B4769875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F71-5B9F-46F5-A954-B59F2DC315D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C9B-1399-4BFF-914D-D434CA38A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0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F71-5B9F-46F5-A954-B59F2DC315D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C9B-1399-4BFF-914D-D434CA38A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6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F71-5B9F-46F5-A954-B59F2DC315D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C9B-1399-4BFF-914D-D434CA38A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6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F71-5B9F-46F5-A954-B59F2DC315D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C9B-1399-4BFF-914D-D434CA38A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5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F71-5B9F-46F5-A954-B59F2DC315D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C9B-1399-4BFF-914D-D434CA38A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0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F71-5B9F-46F5-A954-B59F2DC315D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C9B-1399-4BFF-914D-D434CA38A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7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F71-5B9F-46F5-A954-B59F2DC315D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C9B-1399-4BFF-914D-D434CA38A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4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F71-5B9F-46F5-A954-B59F2DC315D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C9B-1399-4BFF-914D-D434CA38A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1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F71-5B9F-46F5-A954-B59F2DC315D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C9B-1399-4BFF-914D-D434CA38A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1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F71-5B9F-46F5-A954-B59F2DC315D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C9B-1399-4BFF-914D-D434CA38A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3F71-5B9F-46F5-A954-B59F2DC315D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C9B-1399-4BFF-914D-D434CA38A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4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13F71-5B9F-46F5-A954-B59F2DC315DD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FC9B-1399-4BFF-914D-D434CA38A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0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56.png"/><Relationship Id="rId4" Type="http://schemas.openxmlformats.org/officeDocument/2006/relationships/image" Target="../media/image25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.bin"/><Relationship Id="rId18" Type="http://schemas.openxmlformats.org/officeDocument/2006/relationships/image" Target="../media/image7.wmf"/><Relationship Id="rId26" Type="http://schemas.openxmlformats.org/officeDocument/2006/relationships/image" Target="../media/image11.wmf"/><Relationship Id="rId39" Type="http://schemas.openxmlformats.org/officeDocument/2006/relationships/image" Target="../media/image17.w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9.bin"/><Relationship Id="rId34" Type="http://schemas.openxmlformats.org/officeDocument/2006/relationships/oleObject" Target="../embeddings/oleObject16.bin"/><Relationship Id="rId42" Type="http://schemas.openxmlformats.org/officeDocument/2006/relationships/oleObject" Target="../embeddings/oleObject20.bin"/><Relationship Id="rId47" Type="http://schemas.openxmlformats.org/officeDocument/2006/relationships/oleObject" Target="../embeddings/oleObject23.bin"/><Relationship Id="rId50" Type="http://schemas.openxmlformats.org/officeDocument/2006/relationships/oleObject" Target="../embeddings/oleObject25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33" Type="http://schemas.openxmlformats.org/officeDocument/2006/relationships/image" Target="../media/image14.wmf"/><Relationship Id="rId38" Type="http://schemas.openxmlformats.org/officeDocument/2006/relationships/oleObject" Target="../embeddings/oleObject18.bin"/><Relationship Id="rId46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29" Type="http://schemas.openxmlformats.org/officeDocument/2006/relationships/oleObject" Target="../embeddings/oleObject13.bin"/><Relationship Id="rId41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0.wmf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16.wmf"/><Relationship Id="rId40" Type="http://schemas.openxmlformats.org/officeDocument/2006/relationships/oleObject" Target="../embeddings/oleObject19.bin"/><Relationship Id="rId45" Type="http://schemas.openxmlformats.org/officeDocument/2006/relationships/oleObject" Target="../embeddings/oleObject22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12.wmf"/><Relationship Id="rId36" Type="http://schemas.openxmlformats.org/officeDocument/2006/relationships/oleObject" Target="../embeddings/oleObject17.bin"/><Relationship Id="rId49" Type="http://schemas.openxmlformats.org/officeDocument/2006/relationships/image" Target="../media/image21.wmf"/><Relationship Id="rId10" Type="http://schemas.openxmlformats.org/officeDocument/2006/relationships/image" Target="../media/image3.wmf"/><Relationship Id="rId19" Type="http://schemas.openxmlformats.org/officeDocument/2006/relationships/oleObject" Target="../embeddings/oleObject8.bin"/><Relationship Id="rId31" Type="http://schemas.openxmlformats.org/officeDocument/2006/relationships/oleObject" Target="../embeddings/oleObject14.bin"/><Relationship Id="rId44" Type="http://schemas.openxmlformats.org/officeDocument/2006/relationships/image" Target="../media/image19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Relationship Id="rId22" Type="http://schemas.openxmlformats.org/officeDocument/2006/relationships/image" Target="../media/image9.wmf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13.wmf"/><Relationship Id="rId35" Type="http://schemas.openxmlformats.org/officeDocument/2006/relationships/image" Target="../media/image15.wmf"/><Relationship Id="rId43" Type="http://schemas.openxmlformats.org/officeDocument/2006/relationships/oleObject" Target="../embeddings/oleObject21.bin"/><Relationship Id="rId48" Type="http://schemas.openxmlformats.org/officeDocument/2006/relationships/oleObject" Target="../embeddings/oleObject24.bin"/><Relationship Id="rId8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5.wmf"/><Relationship Id="rId26" Type="http://schemas.openxmlformats.org/officeDocument/2006/relationships/image" Target="../media/image29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50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32.bin"/><Relationship Id="rId25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7.wmf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29.bin"/><Relationship Id="rId24" Type="http://schemas.openxmlformats.org/officeDocument/2006/relationships/oleObject" Target="../embeddings/oleObject34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23" Type="http://schemas.openxmlformats.org/officeDocument/2006/relationships/image" Target="../media/image27.png"/><Relationship Id="rId28" Type="http://schemas.openxmlformats.org/officeDocument/2006/relationships/image" Target="../media/image31.png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33.bin"/><Relationship Id="rId31" Type="http://schemas.openxmlformats.org/officeDocument/2006/relationships/image" Target="../media/image34.png"/><Relationship Id="rId4" Type="http://schemas.openxmlformats.org/officeDocument/2006/relationships/image" Target="../media/image230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16.wmf"/><Relationship Id="rId22" Type="http://schemas.openxmlformats.org/officeDocument/2006/relationships/image" Target="../media/image26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5.wmf"/><Relationship Id="rId26" Type="http://schemas.openxmlformats.org/officeDocument/2006/relationships/image" Target="../media/image41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7.png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41.bin"/><Relationship Id="rId25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7.wmf"/><Relationship Id="rId20" Type="http://schemas.openxmlformats.org/officeDocument/2006/relationships/image" Target="../media/image360.png"/><Relationship Id="rId29" Type="http://schemas.openxmlformats.org/officeDocument/2006/relationships/image" Target="../media/image44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39.png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3.bin"/><Relationship Id="rId28" Type="http://schemas.openxmlformats.org/officeDocument/2006/relationships/image" Target="../media/image43.png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42.bin"/><Relationship Id="rId31" Type="http://schemas.openxmlformats.org/officeDocument/2006/relationships/image" Target="../media/image36.png"/><Relationship Id="rId4" Type="http://schemas.openxmlformats.org/officeDocument/2006/relationships/image" Target="../media/image350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16.wmf"/><Relationship Id="rId22" Type="http://schemas.openxmlformats.org/officeDocument/2006/relationships/image" Target="../media/image38.png"/><Relationship Id="rId27" Type="http://schemas.openxmlformats.org/officeDocument/2006/relationships/image" Target="../media/image42.png"/><Relationship Id="rId30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9587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Proving Triangles are Congruent (NOTES)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191000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800" dirty="0" smtClean="0"/>
              <a:t>There should be 5 statements with justification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665596"/>
            <a:ext cx="4648200" cy="50400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Statement #1 is given.</a:t>
            </a:r>
          </a:p>
          <a:p>
            <a:r>
              <a:rPr lang="en-US" dirty="0" smtClean="0"/>
              <a:t>Statement # 2 is also given.</a:t>
            </a:r>
          </a:p>
          <a:p>
            <a:r>
              <a:rPr lang="en-US" dirty="0" smtClean="0"/>
              <a:t>Statement # 3</a:t>
            </a:r>
          </a:p>
          <a:p>
            <a:pPr lvl="1"/>
            <a:r>
              <a:rPr lang="en-US" dirty="0" smtClean="0"/>
              <a:t>Reflexive Property</a:t>
            </a:r>
          </a:p>
          <a:p>
            <a:pPr lvl="2"/>
            <a:r>
              <a:rPr lang="en-US" dirty="0" smtClean="0"/>
              <a:t>Triangles Sharing A Side</a:t>
            </a:r>
          </a:p>
          <a:p>
            <a:pPr lvl="1"/>
            <a:r>
              <a:rPr lang="en-US" dirty="0" smtClean="0"/>
              <a:t>Vertical Angles</a:t>
            </a:r>
          </a:p>
          <a:p>
            <a:pPr lvl="2"/>
            <a:r>
              <a:rPr lang="en-US" dirty="0" smtClean="0"/>
              <a:t>Triangles With angles facing each other</a:t>
            </a:r>
          </a:p>
          <a:p>
            <a:pPr lvl="1"/>
            <a:r>
              <a:rPr lang="en-US" dirty="0" smtClean="0"/>
              <a:t>Mid-Point</a:t>
            </a:r>
          </a:p>
          <a:p>
            <a:pPr lvl="2"/>
            <a:r>
              <a:rPr lang="en-US" dirty="0" smtClean="0"/>
              <a:t>Mid-point is given, triangles connected by a point.</a:t>
            </a:r>
          </a:p>
          <a:p>
            <a:r>
              <a:rPr lang="en-US" dirty="0" smtClean="0"/>
              <a:t>Statement # 4 </a:t>
            </a:r>
            <a:r>
              <a:rPr lang="en-US" sz="1800" dirty="0" smtClean="0"/>
              <a:t>Congruence Postulates</a:t>
            </a:r>
          </a:p>
          <a:p>
            <a:pPr lvl="1"/>
            <a:r>
              <a:rPr lang="en-US" dirty="0" smtClean="0"/>
              <a:t>SSS, SAS, AAS, ASA </a:t>
            </a:r>
          </a:p>
          <a:p>
            <a:r>
              <a:rPr lang="en-US" dirty="0" smtClean="0"/>
              <a:t>Statement # 5 (CPCTC)</a:t>
            </a:r>
          </a:p>
          <a:p>
            <a:pPr lvl="1"/>
            <a:r>
              <a:rPr lang="en-US" dirty="0" smtClean="0"/>
              <a:t>Corresponding </a:t>
            </a:r>
            <a:r>
              <a:rPr lang="en-US" dirty="0" smtClean="0"/>
              <a:t>Parts of Congruent Triangles are Congruent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0" y="3961823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10400" y="3657023"/>
            <a:ext cx="0" cy="3200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05400" y="3580823"/>
            <a:ext cx="1790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Statements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48500" y="3580823"/>
            <a:ext cx="1790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Justifications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32328" y="4114223"/>
                <a:ext cx="179070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328" y="4114223"/>
                <a:ext cx="1790700" cy="369909"/>
              </a:xfrm>
              <a:prstGeom prst="rect">
                <a:avLst/>
              </a:prstGeom>
              <a:blipFill rotWithShape="1">
                <a:blip r:embed="rId3"/>
                <a:stretch>
                  <a:fillRect l="-3072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124700" y="4114223"/>
            <a:ext cx="1790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29200" y="4723822"/>
                <a:ext cx="2019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/>
                <a:r>
                  <a:rPr lang="en-US" dirty="0" smtClean="0"/>
                  <a:t>2.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</a:rPr>
                      <m:t>𝐴𝐶𝐷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</a:rPr>
                      <m:t>𝐵𝐷𝐶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723822"/>
                <a:ext cx="20193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417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162800" y="4723823"/>
            <a:ext cx="1790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67300" y="5333423"/>
                <a:ext cx="17907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𝐶𝐷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00" y="5333423"/>
                <a:ext cx="1790700" cy="381000"/>
              </a:xfrm>
              <a:prstGeom prst="rect">
                <a:avLst/>
              </a:prstGeom>
              <a:blipFill rotWithShape="1">
                <a:blip r:embed="rId5"/>
                <a:stretch>
                  <a:fillRect l="-2721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124700" y="5333423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Reflexive Property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5943023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SAS </a:t>
            </a:r>
            <a:r>
              <a:rPr lang="en-US" sz="1400" dirty="0" smtClean="0"/>
              <a:t>Congruency Postulate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05400" y="5943023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𝐴𝐷𝐶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≅∆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𝐵𝐶𝐷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943023"/>
                <a:ext cx="19050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88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124700" y="6488091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CPCTC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132696" y="6488091"/>
            <a:ext cx="1790700" cy="36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43634" y="1130924"/>
                <a:ext cx="3881366" cy="646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/>
                <a:r>
                  <a:rPr lang="en-US" dirty="0" smtClean="0"/>
                  <a:t>Given: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𝐴𝐶𝐷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𝐵𝐷𝐶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   </a:t>
                </a:r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634" y="1130924"/>
                <a:ext cx="3881366" cy="646908"/>
              </a:xfrm>
              <a:prstGeom prst="rect">
                <a:avLst/>
              </a:prstGeom>
              <a:blipFill rotWithShape="1">
                <a:blip r:embed="rId7"/>
                <a:stretch>
                  <a:fillRect l="-1413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84435" y="1491880"/>
                <a:ext cx="3269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Prove: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435" y="1491880"/>
                <a:ext cx="3269066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490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4724400" y="838200"/>
            <a:ext cx="76200" cy="601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5105400" y="1981200"/>
            <a:ext cx="3657600" cy="1524000"/>
            <a:chOff x="5105400" y="1981200"/>
            <a:chExt cx="3657600" cy="1524000"/>
          </a:xfrm>
        </p:grpSpPr>
        <p:grpSp>
          <p:nvGrpSpPr>
            <p:cNvPr id="42" name="Group 41"/>
            <p:cNvGrpSpPr/>
            <p:nvPr/>
          </p:nvGrpSpPr>
          <p:grpSpPr>
            <a:xfrm>
              <a:off x="5105400" y="1981200"/>
              <a:ext cx="3657600" cy="1524000"/>
              <a:chOff x="5105400" y="1981200"/>
              <a:chExt cx="3657600" cy="1524000"/>
            </a:xfrm>
          </p:grpSpPr>
          <p:sp>
            <p:nvSpPr>
              <p:cNvPr id="30" name="Parallelogram 29"/>
              <p:cNvSpPr/>
              <p:nvPr/>
            </p:nvSpPr>
            <p:spPr>
              <a:xfrm>
                <a:off x="5486400" y="2286000"/>
                <a:ext cx="2876550" cy="1066800"/>
              </a:xfrm>
              <a:prstGeom prst="parallelogram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V="1">
                <a:off x="5486400" y="2286000"/>
                <a:ext cx="2876550" cy="1066800"/>
              </a:xfrm>
              <a:prstGeom prst="lin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8305800" y="2069068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2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5800" y="2069068"/>
                    <a:ext cx="457200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8077200" y="3135868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2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7200" y="3135868"/>
                    <a:ext cx="457200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5334000" y="1981200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2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4000" y="1981200"/>
                    <a:ext cx="457200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5105400" y="3135868"/>
                    <a:ext cx="4572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2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5400" y="3135868"/>
                    <a:ext cx="457200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4" name="Straight Connector 43"/>
            <p:cNvCxnSpPr/>
            <p:nvPr/>
          </p:nvCxnSpPr>
          <p:spPr>
            <a:xfrm>
              <a:off x="6924675" y="2165866"/>
              <a:ext cx="0" cy="272534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924675" y="3216533"/>
              <a:ext cx="0" cy="272534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28267" y="6474236"/>
                <a:ext cx="3269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267" y="6474236"/>
                <a:ext cx="326906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rot="11525001">
            <a:off x="7734246" y="2174659"/>
            <a:ext cx="381000" cy="304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3422733">
            <a:off x="5832207" y="3033849"/>
            <a:ext cx="381000" cy="304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3422733">
            <a:off x="5984606" y="3006141"/>
            <a:ext cx="381000" cy="304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11525001">
            <a:off x="7886646" y="2170102"/>
            <a:ext cx="381000" cy="304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667500" y="2730615"/>
            <a:ext cx="377343" cy="300447"/>
            <a:chOff x="6667500" y="2730615"/>
            <a:chExt cx="377343" cy="30044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54343" y="2730615"/>
              <a:ext cx="190500" cy="2002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667500" y="2830764"/>
              <a:ext cx="190500" cy="2002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85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uiExpand="1" build="p"/>
      <p:bldP spid="13" grpId="0"/>
      <p:bldP spid="14" grpId="0"/>
      <p:bldP spid="15" grpId="0" uiExpand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38" grpId="0"/>
      <p:bldP spid="39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-152400" y="-3048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Prove: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25276" y="48307"/>
                <a:ext cx="209304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3000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276" y="48307"/>
                <a:ext cx="2093047" cy="553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2"/>
          <p:cNvSpPr txBox="1">
            <a:spLocks/>
          </p:cNvSpPr>
          <p:nvPr/>
        </p:nvSpPr>
        <p:spPr>
          <a:xfrm>
            <a:off x="4427484" y="-2286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Prove: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93753" y="78339"/>
                <a:ext cx="209304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3000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𝐽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753" y="78339"/>
                <a:ext cx="2093047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2" t="26923" r="18750" b="47436"/>
          <a:stretch/>
        </p:blipFill>
        <p:spPr bwMode="auto">
          <a:xfrm>
            <a:off x="934912" y="602305"/>
            <a:ext cx="2682586" cy="2078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-304800" y="2999583"/>
            <a:ext cx="205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Prove: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70944" y="3297824"/>
                <a:ext cx="209304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3000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𝑊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944" y="3297824"/>
                <a:ext cx="2093047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6" t="64958" r="16507" b="14743"/>
          <a:stretch/>
        </p:blipFill>
        <p:spPr bwMode="auto">
          <a:xfrm>
            <a:off x="596195" y="4399812"/>
            <a:ext cx="3007448" cy="2458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111432" y="3733400"/>
                <a:ext cx="5448300" cy="555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Given:  U is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/>
                          </a:rPr>
                          <m:t>𝑆𝑊</m:t>
                        </m:r>
                      </m:e>
                    </m:acc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432" y="3733400"/>
                <a:ext cx="5448300" cy="555024"/>
              </a:xfrm>
              <a:prstGeom prst="rect">
                <a:avLst/>
              </a:prstGeom>
              <a:blipFill rotWithShape="1">
                <a:blip r:embed="rId7"/>
                <a:stretch>
                  <a:fillRect l="-2688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64532" r="65702" b="15169"/>
          <a:stretch/>
        </p:blipFill>
        <p:spPr bwMode="auto">
          <a:xfrm>
            <a:off x="6172200" y="738566"/>
            <a:ext cx="2200306" cy="2045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4" t="19192" r="3666" b="55324"/>
          <a:stretch/>
        </p:blipFill>
        <p:spPr bwMode="auto">
          <a:xfrm>
            <a:off x="6476420" y="4446360"/>
            <a:ext cx="1998128" cy="2183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5275209" y="2847810"/>
            <a:ext cx="205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Prove: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50953" y="3146051"/>
                <a:ext cx="209304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3000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953" y="3146051"/>
                <a:ext cx="2093047" cy="5539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413139" y="4114800"/>
            <a:ext cx="1203485" cy="2628572"/>
            <a:chOff x="7413139" y="4381828"/>
            <a:chExt cx="1203485" cy="2628572"/>
          </a:xfrm>
        </p:grpSpPr>
        <p:sp>
          <p:nvSpPr>
            <p:cNvPr id="21" name="TextBox 20"/>
            <p:cNvSpPr txBox="1"/>
            <p:nvPr/>
          </p:nvSpPr>
          <p:spPr>
            <a:xfrm>
              <a:off x="7413139" y="4381828"/>
              <a:ext cx="310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05800" y="6641068"/>
              <a:ext cx="310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454756" y="6511636"/>
            <a:ext cx="31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2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  <p:bldP spid="16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00" y="228600"/>
                <a:ext cx="8229600" cy="6397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Prove: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" y="228600"/>
                <a:ext cx="8229600" cy="639762"/>
              </a:xfrm>
              <a:blipFill rotWithShape="1">
                <a:blip r:embed="rId2"/>
                <a:stretch>
                  <a:fillRect t="-23077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86200" y="1371600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Statement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13716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Justification</a:t>
            </a:r>
            <a:endParaRPr lang="en-US" sz="3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67400" y="13716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0" y="1981200"/>
            <a:ext cx="441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1788" y="2412070"/>
            <a:ext cx="31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3861" y="1016556"/>
            <a:ext cx="31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6213764"/>
            <a:ext cx="2438400" cy="381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SHOW ALL YOUR WORK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0" t="66798" r="31010" b="14129"/>
          <a:stretch/>
        </p:blipFill>
        <p:spPr bwMode="auto">
          <a:xfrm>
            <a:off x="457199" y="1016556"/>
            <a:ext cx="2414033" cy="1700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5490" y="914400"/>
            <a:ext cx="31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8980" y="2412070"/>
            <a:ext cx="31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80498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49383" y="1524000"/>
                <a:ext cx="8915399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In 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∆ROD</a:t>
                </a:r>
                <a:r>
                  <a:rPr lang="en-US" sz="2000" dirty="0" smtClean="0"/>
                  <a:t>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</a:rPr>
                      <m:t>46</m:t>
                    </m:r>
                    <m:r>
                      <a:rPr lang="en-US" sz="2000" i="1" dirty="0" smtClean="0">
                        <a:latin typeface="Cambria Math"/>
                      </a:rPr>
                      <m:t>°</m:t>
                    </m:r>
                  </m:oMath>
                </a14:m>
                <a:r>
                  <a:rPr lang="en-US" sz="2000" dirty="0"/>
                  <a:t> &amp;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𝑚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O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/>
                      </a:rPr>
                      <m:t>9</m:t>
                    </m:r>
                    <m:r>
                      <a:rPr lang="en-US" sz="2000" b="0" i="1" dirty="0" smtClean="0">
                        <a:latin typeface="Cambria Math"/>
                      </a:rPr>
                      <m:t>5</m:t>
                    </m:r>
                    <m:r>
                      <a:rPr lang="en-US" sz="2000" i="1" dirty="0">
                        <a:latin typeface="Cambria Math"/>
                      </a:rPr>
                      <m:t>°</m:t>
                    </m:r>
                  </m:oMath>
                </a14:m>
                <a:r>
                  <a:rPr lang="en-US" sz="2000" dirty="0" smtClean="0"/>
                  <a:t>.   Write the sides of the </a:t>
                </a:r>
                <a:r>
                  <a:rPr lang="en-US" sz="2000" dirty="0">
                    <a:latin typeface="Cambria Math"/>
                    <a:ea typeface="Cambria Math"/>
                  </a:rPr>
                  <a:t>∆ </a:t>
                </a:r>
                <a:r>
                  <a:rPr lang="en-US" sz="2000" dirty="0" smtClean="0"/>
                  <a:t>in descending order: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9383" y="1524000"/>
                <a:ext cx="8915399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450272" y="42949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If two sides of a triangle re 21 and 30, which of these can not be the third side of the triangles?   Explain why?   51, 10, 18, 49, 53, 12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2563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If two sides of a triangle re 9 and 17, which of these can not be the third side of the triangles?   Explain why?   9, 18, 21, 26, 35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4963" y="57080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In triangle PQR, PQ&gt;QR &amp; QR &gt; RP.  Which angle in triangle PQR has the smallest measure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304800" y="381000"/>
                <a:ext cx="8915399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000" dirty="0" smtClean="0"/>
                  <a:t>In 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∆</a:t>
                </a:r>
                <a:r>
                  <a:rPr lang="en-US" sz="2000" dirty="0" smtClean="0"/>
                  <a:t>MON the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𝑚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latin typeface="Cambria Math"/>
                      </a:rPr>
                      <m:t>53</m:t>
                    </m:r>
                    <m:r>
                      <a:rPr lang="en-US" sz="2000" i="1" dirty="0" smtClean="0">
                        <a:latin typeface="Cambria Math"/>
                      </a:rPr>
                      <m:t>°</m:t>
                    </m:r>
                  </m:oMath>
                </a14:m>
                <a:r>
                  <a:rPr lang="en-US" sz="2000" dirty="0"/>
                  <a:t> &amp;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𝑚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∠</m:t>
                    </m:r>
                    <m:r>
                      <m:rPr>
                        <m:sty m:val="p"/>
                      </m:rPr>
                      <a:rPr lang="en-US" sz="2000" smtClean="0">
                        <a:latin typeface="Cambria Math"/>
                        <a:ea typeface="Cambria Math"/>
                      </a:rPr>
                      <m:t>O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latin typeface="Cambria Math"/>
                      </a:rPr>
                      <m:t>90</m:t>
                    </m:r>
                    <m:r>
                      <a:rPr lang="en-US" sz="2000" i="1" dirty="0">
                        <a:latin typeface="Cambria Math"/>
                      </a:rPr>
                      <m:t>°</m:t>
                    </m:r>
                  </m:oMath>
                </a14:m>
                <a:r>
                  <a:rPr lang="en-US" sz="2000" dirty="0" smtClean="0"/>
                  <a:t>.   Write the sides of the </a:t>
                </a:r>
                <a:r>
                  <a:rPr lang="en-US" sz="2000" dirty="0">
                    <a:latin typeface="Cambria Math"/>
                    <a:ea typeface="Cambria Math"/>
                  </a:rPr>
                  <a:t>∆ </a:t>
                </a:r>
                <a:r>
                  <a:rPr lang="en-US" sz="2000" dirty="0" smtClean="0"/>
                  <a:t>in descending order: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000"/>
                <a:ext cx="8915399" cy="1143000"/>
              </a:xfrm>
              <a:prstGeom prst="rect">
                <a:avLst/>
              </a:prstGeom>
              <a:blipFill rotWithShape="1">
                <a:blip r:embed="rId3"/>
                <a:stretch>
                  <a:fillRect l="-137" r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42456" y="1295400"/>
                <a:ext cx="8915399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In 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∆ROD</a:t>
                </a:r>
                <a:r>
                  <a:rPr lang="en-US" sz="2000" dirty="0" smtClean="0"/>
                  <a:t>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</a:rPr>
                      <m:t>6</m:t>
                    </m:r>
                    <m:r>
                      <a:rPr lang="en-US" sz="2000" b="0" i="1" dirty="0" smtClean="0">
                        <a:latin typeface="Cambria Math"/>
                      </a:rPr>
                      <m:t>3</m:t>
                    </m:r>
                    <m:r>
                      <a:rPr lang="en-US" sz="2000" i="1" dirty="0" smtClean="0">
                        <a:latin typeface="Cambria Math"/>
                      </a:rPr>
                      <m:t>°</m:t>
                    </m:r>
                  </m:oMath>
                </a14:m>
                <a:r>
                  <a:rPr lang="en-US" sz="2000" dirty="0"/>
                  <a:t> &amp;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𝑚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O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</a:rPr>
                      <m:t>1</m:t>
                    </m:r>
                    <m:r>
                      <a:rPr lang="en-US" sz="2000" b="0" i="0" dirty="0" smtClean="0">
                        <a:latin typeface="Cambria Math"/>
                      </a:rPr>
                      <m:t>0</m:t>
                    </m:r>
                    <m:r>
                      <a:rPr lang="en-US" sz="2000" b="0" i="1" dirty="0" smtClean="0">
                        <a:latin typeface="Cambria Math"/>
                      </a:rPr>
                      <m:t>5</m:t>
                    </m:r>
                    <m:r>
                      <a:rPr lang="en-US" sz="2000" i="1" dirty="0">
                        <a:latin typeface="Cambria Math"/>
                      </a:rPr>
                      <m:t>°</m:t>
                    </m:r>
                  </m:oMath>
                </a14:m>
                <a:r>
                  <a:rPr lang="en-US" sz="2000" dirty="0" smtClean="0"/>
                  <a:t>.   Write the sides of the </a:t>
                </a:r>
                <a:r>
                  <a:rPr lang="en-US" sz="2000" dirty="0">
                    <a:latin typeface="Cambria Math"/>
                    <a:ea typeface="Cambria Math"/>
                  </a:rPr>
                  <a:t>∆ </a:t>
                </a:r>
                <a:r>
                  <a:rPr lang="en-US" sz="2000" dirty="0" smtClean="0"/>
                  <a:t>in descending order: 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2456" y="1295400"/>
                <a:ext cx="8915399" cy="1143000"/>
              </a:xfrm>
              <a:blipFill rotWithShape="1">
                <a:blip r:embed="rId2"/>
                <a:stretch>
                  <a:fillRect l="-342" r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450272" y="42949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If two sides of a triangle re 18 and 35, which of these can not be the third side of the triangles?   Explain why?   53, 50, 18, 20, 17, 99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667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If two sides of a triangle </a:t>
            </a:r>
            <a:r>
              <a:rPr lang="en-US" sz="2000" dirty="0"/>
              <a:t>a</a:t>
            </a:r>
            <a:r>
              <a:rPr lang="en-US" sz="2000" dirty="0" smtClean="0"/>
              <a:t>re 32 and 9, which of these can not be the third side of the triangles?   Explain why?   9, 25, 28, 26, 41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4963" y="57080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In triangle RST, RS&gt;ST &amp; ST &gt; TR.  Which angle in triangle PQR has the smallest measure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228601" y="-190500"/>
                <a:ext cx="8915399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000" dirty="0" smtClean="0"/>
                  <a:t>In 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∆</a:t>
                </a:r>
                <a:r>
                  <a:rPr lang="en-US" sz="2000" dirty="0" smtClean="0"/>
                  <a:t>MON the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𝑚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</a:rPr>
                      <m:t>6</m:t>
                    </m:r>
                    <m:r>
                      <a:rPr lang="en-US" sz="2000" b="0" i="0" dirty="0" smtClean="0">
                        <a:latin typeface="Cambria Math"/>
                      </a:rPr>
                      <m:t>0</m:t>
                    </m:r>
                    <m:r>
                      <a:rPr lang="en-US" sz="2000" i="1" dirty="0" smtClean="0">
                        <a:latin typeface="Cambria Math"/>
                      </a:rPr>
                      <m:t>°</m:t>
                    </m:r>
                  </m:oMath>
                </a14:m>
                <a:r>
                  <a:rPr lang="en-US" sz="2000" dirty="0"/>
                  <a:t> &amp;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𝑚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∠</m:t>
                    </m:r>
                    <m:r>
                      <m:rPr>
                        <m:sty m:val="p"/>
                      </m:rPr>
                      <a:rPr lang="en-US" sz="2000" smtClean="0">
                        <a:latin typeface="Cambria Math"/>
                        <a:ea typeface="Cambria Math"/>
                      </a:rPr>
                      <m:t>O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/>
                      </a:rPr>
                      <m:t>8</m:t>
                    </m:r>
                    <m:r>
                      <a:rPr lang="en-US" sz="2000" b="0" i="0" dirty="0" smtClean="0">
                        <a:latin typeface="Cambria Math"/>
                      </a:rPr>
                      <m:t>2</m:t>
                    </m:r>
                    <m:r>
                      <a:rPr lang="en-US" sz="2000" i="1" dirty="0">
                        <a:latin typeface="Cambria Math"/>
                      </a:rPr>
                      <m:t>°</m:t>
                    </m:r>
                  </m:oMath>
                </a14:m>
                <a:r>
                  <a:rPr lang="en-US" sz="2000" dirty="0" smtClean="0"/>
                  <a:t>.   Write the sides of the </a:t>
                </a:r>
                <a:r>
                  <a:rPr lang="en-US" sz="2000" dirty="0">
                    <a:latin typeface="Cambria Math"/>
                    <a:ea typeface="Cambria Math"/>
                  </a:rPr>
                  <a:t>∆ </a:t>
                </a:r>
                <a:r>
                  <a:rPr lang="en-US" sz="2000" dirty="0" smtClean="0"/>
                  <a:t>in descending order: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-190500"/>
                <a:ext cx="8915399" cy="1143000"/>
              </a:xfrm>
              <a:prstGeom prst="rect">
                <a:avLst/>
              </a:prstGeom>
              <a:blipFill rotWithShape="1">
                <a:blip r:embed="rId3"/>
                <a:stretch>
                  <a:fillRect l="-205"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3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9" t="29914" r="11057" b="43590"/>
          <a:stretch/>
        </p:blipFill>
        <p:spPr bwMode="auto">
          <a:xfrm>
            <a:off x="228600" y="1295400"/>
            <a:ext cx="2765102" cy="2557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3048000" cy="1143000"/>
          </a:xfrm>
        </p:spPr>
        <p:txBody>
          <a:bodyPr/>
          <a:lstStyle/>
          <a:p>
            <a:r>
              <a:rPr lang="en-US" dirty="0" smtClean="0"/>
              <a:t>Prove: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383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297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212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858798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Given:             </a:t>
            </a:r>
            <a:endParaRPr lang="en-US" sz="3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953125" y="823873"/>
          <a:ext cx="730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" name="Equation" r:id="rId5" imgW="583920" imgH="380880" progId="Equation.3">
                  <p:embed/>
                </p:oleObj>
              </mc:Choice>
              <mc:Fallback>
                <p:oleObj name="Equation" r:id="rId5" imgW="5839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823873"/>
                        <a:ext cx="7302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858000" y="929918"/>
          <a:ext cx="406400" cy="38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" name="Equation" r:id="rId7" imgW="253800" imgH="241200" progId="Equation.3">
                  <p:embed/>
                </p:oleObj>
              </mc:Choice>
              <mc:Fallback>
                <p:oleObj name="Equation" r:id="rId7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929918"/>
                        <a:ext cx="406400" cy="386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7434263" y="839748"/>
          <a:ext cx="4921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" name="Equation" r:id="rId9" imgW="393480" imgH="380880" progId="Equation.3">
                  <p:embed/>
                </p:oleObj>
              </mc:Choice>
              <mc:Fallback>
                <p:oleObj name="Equation" r:id="rId9" imgW="3934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263" y="839748"/>
                        <a:ext cx="4921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800600" y="1524000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Given:             </a:t>
            </a:r>
            <a:endParaRPr lang="en-US" sz="30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016625" y="1481098"/>
          <a:ext cx="8096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" name="Equation" r:id="rId11" imgW="647640" imgH="393480" progId="Equation.3">
                  <p:embed/>
                </p:oleObj>
              </mc:Choice>
              <mc:Fallback>
                <p:oleObj name="Equation" r:id="rId11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25" y="1481098"/>
                        <a:ext cx="80962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961187" y="1595120"/>
          <a:ext cx="406400" cy="38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" name="Equation" r:id="rId13" imgW="253800" imgH="241200" progId="Equation.3">
                  <p:embed/>
                </p:oleObj>
              </mc:Choice>
              <mc:Fallback>
                <p:oleObj name="Equation" r:id="rId13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187" y="1595120"/>
                        <a:ext cx="406400" cy="386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7489825" y="1496973"/>
          <a:ext cx="587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" name="Equation" r:id="rId15" imgW="469800" imgH="393480" progId="Equation.3">
                  <p:embed/>
                </p:oleObj>
              </mc:Choice>
              <mc:Fallback>
                <p:oleObj name="Equation" r:id="rId15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825" y="1496973"/>
                        <a:ext cx="58737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077440"/>
              </p:ext>
            </p:extLst>
          </p:nvPr>
        </p:nvGraphicFramePr>
        <p:xfrm>
          <a:off x="2438400" y="304800"/>
          <a:ext cx="221284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" name="Equation" r:id="rId17" imgW="1536480" imgH="317160" progId="Equation.3">
                  <p:embed/>
                </p:oleObj>
              </mc:Choice>
              <mc:Fallback>
                <p:oleObj name="Equation" r:id="rId17" imgW="15364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04800"/>
                        <a:ext cx="221284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962400" y="2286000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Statement</a:t>
            </a:r>
            <a:endParaRPr lang="en-US" sz="3000" dirty="0"/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Justification</a:t>
            </a:r>
            <a:endParaRPr lang="en-US" sz="30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943600" y="22860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86200" y="2895600"/>
            <a:ext cx="441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3657600" y="3048000"/>
          <a:ext cx="730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" name="Equation" r:id="rId19" imgW="583920" imgH="380880" progId="Equation.3">
                  <p:embed/>
                </p:oleObj>
              </mc:Choice>
              <mc:Fallback>
                <p:oleObj name="Equation" r:id="rId19" imgW="5839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048000"/>
                        <a:ext cx="7302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4562475" y="3154362"/>
          <a:ext cx="406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" name="Equation" r:id="rId21" imgW="253800" imgH="241200" progId="Equation.3">
                  <p:embed/>
                </p:oleObj>
              </mc:Choice>
              <mc:Fallback>
                <p:oleObj name="Equation" r:id="rId21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3154362"/>
                        <a:ext cx="4064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5138738" y="3063875"/>
          <a:ext cx="4921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" name="Equation" r:id="rId23" imgW="393480" imgH="380880" progId="Equation.3">
                  <p:embed/>
                </p:oleObj>
              </mc:Choice>
              <mc:Fallback>
                <p:oleObj name="Equation" r:id="rId23" imgW="3934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738" y="3063875"/>
                        <a:ext cx="4921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2971800" y="3048000"/>
          <a:ext cx="5080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" name="Equation" r:id="rId25" imgW="406080" imgH="419040" progId="Equation.3">
                  <p:embed/>
                </p:oleObj>
              </mc:Choice>
              <mc:Fallback>
                <p:oleObj name="Equation" r:id="rId25" imgW="406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048000"/>
                        <a:ext cx="5080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Object 20"/>
          <p:cNvGraphicFramePr>
            <a:graphicFrameLocks noChangeAspect="1"/>
          </p:cNvGraphicFramePr>
          <p:nvPr/>
        </p:nvGraphicFramePr>
        <p:xfrm>
          <a:off x="2895600" y="3810000"/>
          <a:ext cx="555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" name="Equation" r:id="rId27" imgW="444240" imgH="419040" progId="Equation.3">
                  <p:embed/>
                </p:oleObj>
              </mc:Choice>
              <mc:Fallback>
                <p:oleObj name="Equation" r:id="rId27" imgW="444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0"/>
                        <a:ext cx="5556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647796"/>
              </p:ext>
            </p:extLst>
          </p:nvPr>
        </p:nvGraphicFramePr>
        <p:xfrm>
          <a:off x="3583768" y="3780897"/>
          <a:ext cx="744566" cy="550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" name="Equation" r:id="rId29" imgW="291960" imgH="215640" progId="Equation.3">
                  <p:embed/>
                </p:oleObj>
              </mc:Choice>
              <mc:Fallback>
                <p:oleObj name="Equation" r:id="rId29" imgW="291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3768" y="3780897"/>
                        <a:ext cx="744566" cy="550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" name="Object 22"/>
          <p:cNvGraphicFramePr>
            <a:graphicFrameLocks noChangeAspect="1"/>
          </p:cNvGraphicFramePr>
          <p:nvPr/>
        </p:nvGraphicFramePr>
        <p:xfrm>
          <a:off x="4495800" y="3924300"/>
          <a:ext cx="4064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" name="Equation" r:id="rId31" imgW="253800" imgH="241200" progId="Equation.3">
                  <p:embed/>
                </p:oleObj>
              </mc:Choice>
              <mc:Fallback>
                <p:oleObj name="Equation" r:id="rId31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924300"/>
                        <a:ext cx="40640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" name="Object 23"/>
          <p:cNvGraphicFramePr>
            <a:graphicFrameLocks noChangeAspect="1"/>
          </p:cNvGraphicFramePr>
          <p:nvPr/>
        </p:nvGraphicFramePr>
        <p:xfrm>
          <a:off x="5024437" y="3825875"/>
          <a:ext cx="587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" name="Equation" r:id="rId32" imgW="469800" imgH="393480" progId="Equation.3">
                  <p:embed/>
                </p:oleObj>
              </mc:Choice>
              <mc:Fallback>
                <p:oleObj name="Equation" r:id="rId32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7" y="3825875"/>
                        <a:ext cx="58737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2903538" y="4572000"/>
          <a:ext cx="539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" name="Equation" r:id="rId34" imgW="431640" imgH="419040" progId="Equation.3">
                  <p:embed/>
                </p:oleObj>
              </mc:Choice>
              <mc:Fallback>
                <p:oleObj name="Equation" r:id="rId34" imgW="431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4572000"/>
                        <a:ext cx="5397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2887663" y="5257800"/>
          <a:ext cx="555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" name="Equation" r:id="rId36" imgW="444240" imgH="419040" progId="Equation.3">
                  <p:embed/>
                </p:oleObj>
              </mc:Choice>
              <mc:Fallback>
                <p:oleObj name="Equation" r:id="rId36" imgW="444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663" y="5257800"/>
                        <a:ext cx="5556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2895600" y="5943600"/>
          <a:ext cx="539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" name="Equation" r:id="rId38" imgW="431640" imgH="419040" progId="Equation.3">
                  <p:embed/>
                </p:oleObj>
              </mc:Choice>
              <mc:Fallback>
                <p:oleObj name="Equation" r:id="rId38" imgW="431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943600"/>
                        <a:ext cx="5397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096000" y="29718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Given</a:t>
            </a:r>
            <a:endParaRPr lang="en-US" sz="3000" dirty="0"/>
          </a:p>
        </p:txBody>
      </p:sp>
      <p:sp>
        <p:nvSpPr>
          <p:cNvPr id="11" name="Cloud Callout 10"/>
          <p:cNvSpPr/>
          <p:nvPr/>
        </p:nvSpPr>
        <p:spPr>
          <a:xfrm rot="18506660">
            <a:off x="2380904" y="1437177"/>
            <a:ext cx="1524000" cy="15621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What is given? HINT:  Markings</a:t>
            </a:r>
            <a:endParaRPr lang="en-US" sz="1600" b="1" dirty="0"/>
          </a:p>
        </p:txBody>
      </p:sp>
      <p:sp>
        <p:nvSpPr>
          <p:cNvPr id="34" name="Cloud Callout 33"/>
          <p:cNvSpPr/>
          <p:nvPr/>
        </p:nvSpPr>
        <p:spPr>
          <a:xfrm rot="18506660">
            <a:off x="1605257" y="2467749"/>
            <a:ext cx="1524000" cy="15621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What is given? HINT:  Markings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078940" y="377723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Given</a:t>
            </a:r>
            <a:endParaRPr lang="en-US" sz="3000" dirty="0"/>
          </a:p>
        </p:txBody>
      </p:sp>
      <p:sp>
        <p:nvSpPr>
          <p:cNvPr id="36" name="Cloud Callout 35"/>
          <p:cNvSpPr/>
          <p:nvPr/>
        </p:nvSpPr>
        <p:spPr>
          <a:xfrm rot="16903994">
            <a:off x="1146197" y="3648041"/>
            <a:ext cx="1524000" cy="15621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Which Property is shown?  JUSTIFY</a:t>
            </a:r>
            <a:endParaRPr lang="en-US" sz="1600" b="1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465909"/>
              </p:ext>
            </p:extLst>
          </p:nvPr>
        </p:nvGraphicFramePr>
        <p:xfrm>
          <a:off x="3646488" y="4479925"/>
          <a:ext cx="6159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" name="Equation" r:id="rId40" imgW="241200" imgH="215640" progId="Equation.3">
                  <p:embed/>
                </p:oleObj>
              </mc:Choice>
              <mc:Fallback>
                <p:oleObj name="Equation" r:id="rId40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4479925"/>
                        <a:ext cx="6159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56331"/>
              </p:ext>
            </p:extLst>
          </p:nvPr>
        </p:nvGraphicFramePr>
        <p:xfrm>
          <a:off x="4494212" y="4622800"/>
          <a:ext cx="406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" name="Equation" r:id="rId42" imgW="253890" imgH="241195" progId="Equation.3">
                  <p:embed/>
                </p:oleObj>
              </mc:Choice>
              <mc:Fallback>
                <p:oleObj name="Equation" r:id="rId42" imgW="25389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2" y="4622800"/>
                        <a:ext cx="4064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029082"/>
              </p:ext>
            </p:extLst>
          </p:nvPr>
        </p:nvGraphicFramePr>
        <p:xfrm>
          <a:off x="5105400" y="4572000"/>
          <a:ext cx="550022" cy="49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" name="Equation" r:id="rId43" imgW="241200" imgH="215640" progId="Equation.3">
                  <p:embed/>
                </p:oleObj>
              </mc:Choice>
              <mc:Fallback>
                <p:oleObj name="Equation" r:id="rId43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572000"/>
                        <a:ext cx="550022" cy="492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096000" y="4475202"/>
            <a:ext cx="327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Reflexive Property</a:t>
            </a:r>
            <a:endParaRPr lang="en-US" sz="3000" dirty="0"/>
          </a:p>
        </p:txBody>
      </p:sp>
      <p:sp>
        <p:nvSpPr>
          <p:cNvPr id="43" name="Cloud Callout 42"/>
          <p:cNvSpPr/>
          <p:nvPr/>
        </p:nvSpPr>
        <p:spPr>
          <a:xfrm rot="16903994">
            <a:off x="1224487" y="4238659"/>
            <a:ext cx="1524000" cy="15621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What congruence postulate works?</a:t>
            </a:r>
            <a:endParaRPr lang="en-US" sz="1600" b="1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1744"/>
              </p:ext>
            </p:extLst>
          </p:nvPr>
        </p:nvGraphicFramePr>
        <p:xfrm>
          <a:off x="3452762" y="5334000"/>
          <a:ext cx="1084934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" name="Equation" r:id="rId45" imgW="482400" imgH="177480" progId="Equation.3">
                  <p:embed/>
                </p:oleObj>
              </mc:Choice>
              <mc:Fallback>
                <p:oleObj name="Equation" r:id="rId45" imgW="482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762" y="5334000"/>
                        <a:ext cx="1084934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071528"/>
              </p:ext>
            </p:extLst>
          </p:nvPr>
        </p:nvGraphicFramePr>
        <p:xfrm>
          <a:off x="4648200" y="5384800"/>
          <a:ext cx="406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" name="Equation" r:id="rId47" imgW="253890" imgH="241195" progId="Equation.3">
                  <p:embed/>
                </p:oleObj>
              </mc:Choice>
              <mc:Fallback>
                <p:oleObj name="Equation" r:id="rId47" imgW="25389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384800"/>
                        <a:ext cx="4064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630255"/>
              </p:ext>
            </p:extLst>
          </p:nvPr>
        </p:nvGraphicFramePr>
        <p:xfrm>
          <a:off x="5097463" y="5334000"/>
          <a:ext cx="9128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" name="Equation" r:id="rId48" imgW="406080" imgH="177480" progId="Equation.3">
                  <p:embed/>
                </p:oleObj>
              </mc:Choice>
              <mc:Fallback>
                <p:oleObj name="Equation" r:id="rId48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5334000"/>
                        <a:ext cx="9128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324600" y="5237202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SSS</a:t>
            </a:r>
            <a:endParaRPr lang="en-US" sz="3000" dirty="0"/>
          </a:p>
        </p:txBody>
      </p:sp>
      <p:sp>
        <p:nvSpPr>
          <p:cNvPr id="49" name="Cloud Callout 48"/>
          <p:cNvSpPr/>
          <p:nvPr/>
        </p:nvSpPr>
        <p:spPr>
          <a:xfrm rot="16903994">
            <a:off x="1148287" y="5076859"/>
            <a:ext cx="1524000" cy="15621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What can we conclude?</a:t>
            </a:r>
            <a:endParaRPr lang="en-US" sz="1600" b="1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763645"/>
              </p:ext>
            </p:extLst>
          </p:nvPr>
        </p:nvGraphicFramePr>
        <p:xfrm>
          <a:off x="3505200" y="5946227"/>
          <a:ext cx="2212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" name="Equation" r:id="rId50" imgW="1536033" imgH="317362" progId="Equation.3">
                  <p:embed/>
                </p:oleObj>
              </mc:Choice>
              <mc:Fallback>
                <p:oleObj name="Equation" r:id="rId50" imgW="1536033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946227"/>
                        <a:ext cx="22129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248400" y="5923002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CPCTC</a:t>
            </a:r>
            <a:endParaRPr lang="en-US" sz="3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447800" y="2286000"/>
            <a:ext cx="76200" cy="381000"/>
            <a:chOff x="1447800" y="2286000"/>
            <a:chExt cx="76200" cy="3810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447800" y="2297668"/>
              <a:ext cx="0" cy="36933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524000" y="2286000"/>
              <a:ext cx="0" cy="36933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386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7" grpId="0"/>
      <p:bldP spid="26" grpId="0"/>
      <p:bldP spid="27" grpId="0"/>
      <p:bldP spid="44" grpId="0"/>
      <p:bldP spid="11" grpId="0" animBg="1"/>
      <p:bldP spid="11" grpId="1" animBg="1"/>
      <p:bldP spid="34" grpId="0" animBg="1"/>
      <p:bldP spid="34" grpId="1" animBg="1"/>
      <p:bldP spid="35" grpId="0"/>
      <p:bldP spid="36" grpId="0" animBg="1"/>
      <p:bldP spid="36" grpId="1" animBg="1"/>
      <p:bldP spid="42" grpId="0"/>
      <p:bldP spid="43" grpId="0" animBg="1"/>
      <p:bldP spid="43" grpId="1" animBg="1"/>
      <p:bldP spid="48" grpId="0"/>
      <p:bldP spid="49" grpId="0" animBg="1"/>
      <p:bldP spid="49" grpId="1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3048000" cy="1143000"/>
          </a:xfrm>
        </p:spPr>
        <p:txBody>
          <a:bodyPr/>
          <a:lstStyle/>
          <a:p>
            <a:r>
              <a:rPr lang="en-US" dirty="0" smtClean="0"/>
              <a:t>Prove: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2297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95700" y="840097"/>
                <a:ext cx="5448300" cy="555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Given:  B is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/>
                          </a:rPr>
                          <m:t>𝐷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840097"/>
                <a:ext cx="5448300" cy="555024"/>
              </a:xfrm>
              <a:prstGeom prst="rect">
                <a:avLst/>
              </a:prstGeom>
              <a:blipFill rotWithShape="1">
                <a:blip r:embed="rId4"/>
                <a:stretch>
                  <a:fillRect l="-2573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962400" y="2286000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Statement</a:t>
            </a:r>
            <a:endParaRPr lang="en-US" sz="3000" dirty="0"/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Justification</a:t>
            </a:r>
            <a:endParaRPr lang="en-US" sz="30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943600" y="22860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86200" y="2895600"/>
            <a:ext cx="441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885786"/>
              </p:ext>
            </p:extLst>
          </p:nvPr>
        </p:nvGraphicFramePr>
        <p:xfrm>
          <a:off x="4562475" y="3154362"/>
          <a:ext cx="406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0" name="Equation" r:id="rId5" imgW="253800" imgH="241200" progId="Equation.3">
                  <p:embed/>
                </p:oleObj>
              </mc:Choice>
              <mc:Fallback>
                <p:oleObj name="Equation" r:id="rId5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3154362"/>
                        <a:ext cx="4064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2971800" y="3048000"/>
          <a:ext cx="5080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" name="Equation" r:id="rId7" imgW="406080" imgH="419040" progId="Equation.3">
                  <p:embed/>
                </p:oleObj>
              </mc:Choice>
              <mc:Fallback>
                <p:oleObj name="Equation" r:id="rId7" imgW="406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048000"/>
                        <a:ext cx="5080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Object 20"/>
          <p:cNvGraphicFramePr>
            <a:graphicFrameLocks noChangeAspect="1"/>
          </p:cNvGraphicFramePr>
          <p:nvPr/>
        </p:nvGraphicFramePr>
        <p:xfrm>
          <a:off x="2895600" y="3810000"/>
          <a:ext cx="555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" name="Equation" r:id="rId9" imgW="444240" imgH="419040" progId="Equation.3">
                  <p:embed/>
                </p:oleObj>
              </mc:Choice>
              <mc:Fallback>
                <p:oleObj name="Equation" r:id="rId9" imgW="444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0"/>
                        <a:ext cx="5556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076815"/>
              </p:ext>
            </p:extLst>
          </p:nvPr>
        </p:nvGraphicFramePr>
        <p:xfrm>
          <a:off x="2667000" y="4572000"/>
          <a:ext cx="539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" name="Equation" r:id="rId11" imgW="431640" imgH="419040" progId="Equation.3">
                  <p:embed/>
                </p:oleObj>
              </mc:Choice>
              <mc:Fallback>
                <p:oleObj name="Equation" r:id="rId11" imgW="431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72000"/>
                        <a:ext cx="5397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020530"/>
              </p:ext>
            </p:extLst>
          </p:nvPr>
        </p:nvGraphicFramePr>
        <p:xfrm>
          <a:off x="2743200" y="5257800"/>
          <a:ext cx="555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4" name="Equation" r:id="rId13" imgW="444240" imgH="419040" progId="Equation.3">
                  <p:embed/>
                </p:oleObj>
              </mc:Choice>
              <mc:Fallback>
                <p:oleObj name="Equation" r:id="rId13" imgW="444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257800"/>
                        <a:ext cx="5556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2895600" y="5943600"/>
          <a:ext cx="539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5" name="Equation" r:id="rId15" imgW="431640" imgH="419040" progId="Equation.3">
                  <p:embed/>
                </p:oleObj>
              </mc:Choice>
              <mc:Fallback>
                <p:oleObj name="Equation" r:id="rId15" imgW="431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943600"/>
                        <a:ext cx="5397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096000" y="29718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Given</a:t>
            </a:r>
            <a:endParaRPr lang="en-US" sz="3000" dirty="0"/>
          </a:p>
        </p:txBody>
      </p:sp>
      <p:sp>
        <p:nvSpPr>
          <p:cNvPr id="35" name="TextBox 34"/>
          <p:cNvSpPr txBox="1"/>
          <p:nvPr/>
        </p:nvSpPr>
        <p:spPr>
          <a:xfrm>
            <a:off x="5943600" y="3750465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(Definition of Midpoint)</a:t>
            </a:r>
            <a:endParaRPr lang="en-US" sz="20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745424"/>
              </p:ext>
            </p:extLst>
          </p:nvPr>
        </p:nvGraphicFramePr>
        <p:xfrm>
          <a:off x="4419600" y="4495800"/>
          <a:ext cx="406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6" name="Equation" r:id="rId17" imgW="253890" imgH="241195" progId="Equation.3">
                  <p:embed/>
                </p:oleObj>
              </mc:Choice>
              <mc:Fallback>
                <p:oleObj name="Equation" r:id="rId17" imgW="25389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495800"/>
                        <a:ext cx="4064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096000" y="4452445"/>
            <a:ext cx="327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Vertical Angles</a:t>
            </a:r>
            <a:endParaRPr lang="en-US" sz="30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570065"/>
              </p:ext>
            </p:extLst>
          </p:nvPr>
        </p:nvGraphicFramePr>
        <p:xfrm>
          <a:off x="4470400" y="5334000"/>
          <a:ext cx="406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7" name="Equation" r:id="rId19" imgW="253890" imgH="241195" progId="Equation.3">
                  <p:embed/>
                </p:oleObj>
              </mc:Choice>
              <mc:Fallback>
                <p:oleObj name="Equation" r:id="rId19" imgW="25389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5334000"/>
                        <a:ext cx="4064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226104" y="5237202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SAS</a:t>
            </a:r>
            <a:endParaRPr lang="en-US" sz="3000" dirty="0"/>
          </a:p>
        </p:txBody>
      </p:sp>
      <p:sp>
        <p:nvSpPr>
          <p:cNvPr id="51" name="TextBox 50"/>
          <p:cNvSpPr txBox="1"/>
          <p:nvPr/>
        </p:nvSpPr>
        <p:spPr>
          <a:xfrm>
            <a:off x="6248400" y="5923002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CPCTC</a:t>
            </a:r>
            <a:endParaRPr lang="en-US" sz="3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-914400" y="1676400"/>
            <a:ext cx="76200" cy="381000"/>
            <a:chOff x="1447800" y="2286000"/>
            <a:chExt cx="76200" cy="3810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447800" y="2297668"/>
              <a:ext cx="0" cy="36933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524000" y="2286000"/>
              <a:ext cx="0" cy="36933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2" name="Picture 51"/>
          <p:cNvPicPr/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9" t="24230" r="8494" b="42134"/>
          <a:stretch/>
        </p:blipFill>
        <p:spPr bwMode="auto">
          <a:xfrm>
            <a:off x="161057" y="977884"/>
            <a:ext cx="3377584" cy="2159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66269" y="306939"/>
                <a:ext cx="2093047" cy="555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𝐴𝐷</m:t>
                          </m:r>
                        </m:e>
                      </m:acc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30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𝐸𝐶</m:t>
                          </m:r>
                        </m:e>
                      </m:acc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269" y="306939"/>
                <a:ext cx="2093047" cy="55502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641117" y="3048000"/>
                <a:ext cx="778483" cy="555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i="1">
                              <a:latin typeface="Cambria Math"/>
                            </a:rPr>
                            <m:t>𝐴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117" y="3048000"/>
                <a:ext cx="778483" cy="55502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088917" y="3048000"/>
                <a:ext cx="77527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𝐸𝐵</m:t>
                          </m:r>
                        </m:e>
                      </m:acc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917" y="3048000"/>
                <a:ext cx="775276" cy="553998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760107"/>
              </p:ext>
            </p:extLst>
          </p:nvPr>
        </p:nvGraphicFramePr>
        <p:xfrm>
          <a:off x="4502758" y="3818538"/>
          <a:ext cx="406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" name="Equation" r:id="rId24" imgW="253800" imgH="241200" progId="Equation.3">
                  <p:embed/>
                </p:oleObj>
              </mc:Choice>
              <mc:Fallback>
                <p:oleObj name="Equation" r:id="rId24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758" y="3818538"/>
                        <a:ext cx="4064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581400" y="3712176"/>
                <a:ext cx="80092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𝐷𝐵</m:t>
                          </m:r>
                        </m:e>
                      </m:acc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712176"/>
                <a:ext cx="800925" cy="553998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029200" y="3712176"/>
                <a:ext cx="764055" cy="555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𝐶𝐵</m:t>
                          </m:r>
                        </m:e>
                      </m:acc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712176"/>
                <a:ext cx="764055" cy="555024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124200" y="4475202"/>
                <a:ext cx="129131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𝐷𝐵𝐴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475202"/>
                <a:ext cx="1291316" cy="553998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765569" y="4452445"/>
                <a:ext cx="126246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𝐶𝐵𝐸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569" y="4452445"/>
                <a:ext cx="1262460" cy="553998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276600" y="5257800"/>
                <a:ext cx="126727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𝐷𝐵𝐴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257800"/>
                <a:ext cx="1267270" cy="553998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842920" y="5237202"/>
                <a:ext cx="123841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𝐶𝐵𝐸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920" y="5237202"/>
                <a:ext cx="1238416" cy="553998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564917" y="5896841"/>
                <a:ext cx="2093047" cy="555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𝐴𝐷</m:t>
                          </m:r>
                        </m:e>
                      </m:acc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≅</m:t>
                      </m:r>
                      <m:acc>
                        <m:accPr>
                          <m:chr m:val="̅"/>
                          <m:ctrlPr>
                            <a:rPr lang="en-US" sz="30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𝐸𝐶</m:t>
                          </m:r>
                        </m:e>
                      </m:acc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917" y="5896841"/>
                <a:ext cx="2093047" cy="555024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87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26" grpId="0"/>
      <p:bldP spid="27" grpId="0"/>
      <p:bldP spid="44" grpId="0"/>
      <p:bldP spid="35" grpId="0"/>
      <p:bldP spid="42" grpId="0"/>
      <p:bldP spid="48" grpId="0"/>
      <p:bldP spid="51" grpId="0"/>
      <p:bldP spid="14" grpId="0"/>
      <p:bldP spid="22" grpId="0"/>
      <p:bldP spid="55" grpId="0"/>
      <p:bldP spid="57" grpId="0"/>
      <p:bldP spid="58" grpId="0"/>
      <p:bldP spid="59" grpId="0"/>
      <p:bldP spid="61" grpId="0"/>
      <p:bldP spid="62" grpId="0"/>
      <p:bldP spid="63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3048000" cy="1143000"/>
          </a:xfrm>
        </p:spPr>
        <p:txBody>
          <a:bodyPr/>
          <a:lstStyle/>
          <a:p>
            <a:r>
              <a:rPr lang="en-US" dirty="0" smtClean="0"/>
              <a:t>Prove: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95700" y="840097"/>
                <a:ext cx="5448300" cy="555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Given:  R is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/>
                          </a:rPr>
                          <m:t>𝑆𝐼</m:t>
                        </m:r>
                      </m:e>
                    </m:acc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840097"/>
                <a:ext cx="5448300" cy="555024"/>
              </a:xfrm>
              <a:prstGeom prst="rect">
                <a:avLst/>
              </a:prstGeom>
              <a:blipFill rotWithShape="1">
                <a:blip r:embed="rId4"/>
                <a:stretch>
                  <a:fillRect l="-2573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962400" y="2286000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Statement</a:t>
            </a:r>
            <a:endParaRPr lang="en-US" sz="3000" dirty="0"/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Justification</a:t>
            </a:r>
            <a:endParaRPr lang="en-US" sz="30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943600" y="22860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86200" y="2895600"/>
            <a:ext cx="441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930310"/>
              </p:ext>
            </p:extLst>
          </p:nvPr>
        </p:nvGraphicFramePr>
        <p:xfrm>
          <a:off x="4562475" y="3154362"/>
          <a:ext cx="406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" name="Equation" r:id="rId5" imgW="253800" imgH="241200" progId="Equation.3">
                  <p:embed/>
                </p:oleObj>
              </mc:Choice>
              <mc:Fallback>
                <p:oleObj name="Equation" r:id="rId5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3154362"/>
                        <a:ext cx="4064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2971800" y="3048000"/>
          <a:ext cx="5080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" name="Equation" r:id="rId7" imgW="406080" imgH="419040" progId="Equation.3">
                  <p:embed/>
                </p:oleObj>
              </mc:Choice>
              <mc:Fallback>
                <p:oleObj name="Equation" r:id="rId7" imgW="406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048000"/>
                        <a:ext cx="5080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Object 20"/>
          <p:cNvGraphicFramePr>
            <a:graphicFrameLocks noChangeAspect="1"/>
          </p:cNvGraphicFramePr>
          <p:nvPr/>
        </p:nvGraphicFramePr>
        <p:xfrm>
          <a:off x="2895600" y="3810000"/>
          <a:ext cx="555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4" name="Equation" r:id="rId9" imgW="444240" imgH="419040" progId="Equation.3">
                  <p:embed/>
                </p:oleObj>
              </mc:Choice>
              <mc:Fallback>
                <p:oleObj name="Equation" r:id="rId9" imgW="444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0"/>
                        <a:ext cx="5556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084956"/>
              </p:ext>
            </p:extLst>
          </p:nvPr>
        </p:nvGraphicFramePr>
        <p:xfrm>
          <a:off x="2667000" y="4572000"/>
          <a:ext cx="539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" name="Equation" r:id="rId11" imgW="431640" imgH="419040" progId="Equation.3">
                  <p:embed/>
                </p:oleObj>
              </mc:Choice>
              <mc:Fallback>
                <p:oleObj name="Equation" r:id="rId11" imgW="431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572000"/>
                        <a:ext cx="5397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898924"/>
              </p:ext>
            </p:extLst>
          </p:nvPr>
        </p:nvGraphicFramePr>
        <p:xfrm>
          <a:off x="2743200" y="5257800"/>
          <a:ext cx="555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" name="Equation" r:id="rId13" imgW="444240" imgH="419040" progId="Equation.3">
                  <p:embed/>
                </p:oleObj>
              </mc:Choice>
              <mc:Fallback>
                <p:oleObj name="Equation" r:id="rId13" imgW="444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257800"/>
                        <a:ext cx="5556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2895600" y="5943600"/>
          <a:ext cx="539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7" name="Equation" r:id="rId15" imgW="431640" imgH="419040" progId="Equation.3">
                  <p:embed/>
                </p:oleObj>
              </mc:Choice>
              <mc:Fallback>
                <p:oleObj name="Equation" r:id="rId15" imgW="431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943600"/>
                        <a:ext cx="5397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096000" y="29718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Given</a:t>
            </a:r>
            <a:endParaRPr lang="en-US" sz="3000" dirty="0"/>
          </a:p>
        </p:txBody>
      </p:sp>
      <p:sp>
        <p:nvSpPr>
          <p:cNvPr id="35" name="TextBox 34"/>
          <p:cNvSpPr txBox="1"/>
          <p:nvPr/>
        </p:nvSpPr>
        <p:spPr>
          <a:xfrm>
            <a:off x="5943600" y="3750465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(Definition of Midpoint)</a:t>
            </a:r>
            <a:endParaRPr lang="en-US" sz="20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100065"/>
              </p:ext>
            </p:extLst>
          </p:nvPr>
        </p:nvGraphicFramePr>
        <p:xfrm>
          <a:off x="4419600" y="4495800"/>
          <a:ext cx="406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8" name="Equation" r:id="rId17" imgW="253890" imgH="241195" progId="Equation.3">
                  <p:embed/>
                </p:oleObj>
              </mc:Choice>
              <mc:Fallback>
                <p:oleObj name="Equation" r:id="rId17" imgW="25389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495800"/>
                        <a:ext cx="4064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096000" y="4452445"/>
            <a:ext cx="327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Vertical Angles</a:t>
            </a:r>
            <a:endParaRPr lang="en-US" sz="30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077285"/>
              </p:ext>
            </p:extLst>
          </p:nvPr>
        </p:nvGraphicFramePr>
        <p:xfrm>
          <a:off x="4470400" y="5334000"/>
          <a:ext cx="406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9" name="Equation" r:id="rId19" imgW="253890" imgH="241195" progId="Equation.3">
                  <p:embed/>
                </p:oleObj>
              </mc:Choice>
              <mc:Fallback>
                <p:oleObj name="Equation" r:id="rId19" imgW="25389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5334000"/>
                        <a:ext cx="4064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226104" y="5237202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ASA</a:t>
            </a:r>
            <a:endParaRPr lang="en-US" sz="3000" dirty="0"/>
          </a:p>
        </p:txBody>
      </p:sp>
      <p:sp>
        <p:nvSpPr>
          <p:cNvPr id="51" name="TextBox 50"/>
          <p:cNvSpPr txBox="1"/>
          <p:nvPr/>
        </p:nvSpPr>
        <p:spPr>
          <a:xfrm>
            <a:off x="6248400" y="5923002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CPCTC</a:t>
            </a:r>
            <a:endParaRPr lang="en-US" sz="3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-914400" y="1676400"/>
            <a:ext cx="76200" cy="381000"/>
            <a:chOff x="1447800" y="2286000"/>
            <a:chExt cx="76200" cy="3810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447800" y="2297668"/>
              <a:ext cx="0" cy="36933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524000" y="2286000"/>
              <a:ext cx="0" cy="36933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66269" y="306939"/>
                <a:ext cx="209304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3000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269" y="306939"/>
                <a:ext cx="2093047" cy="553998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641117" y="3048000"/>
                <a:ext cx="73558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𝑆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117" y="3048000"/>
                <a:ext cx="735586" cy="553998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088917" y="3048000"/>
                <a:ext cx="53412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ea typeface="Cambria Math"/>
                      </a:rPr>
                      <m:t>∠</m:t>
                    </m:r>
                  </m:oMath>
                </a14:m>
                <a:r>
                  <a:rPr lang="en-US" sz="3000" dirty="0" smtClean="0"/>
                  <a:t>I</a:t>
                </a:r>
                <a:endParaRPr lang="en-US" sz="30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917" y="3048000"/>
                <a:ext cx="534121" cy="553998"/>
              </a:xfrm>
              <a:prstGeom prst="rect">
                <a:avLst/>
              </a:prstGeom>
              <a:blipFill rotWithShape="1">
                <a:blip r:embed="rId22"/>
                <a:stretch>
                  <a:fillRect t="-13187" r="-2643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426923"/>
              </p:ext>
            </p:extLst>
          </p:nvPr>
        </p:nvGraphicFramePr>
        <p:xfrm>
          <a:off x="4502758" y="3818538"/>
          <a:ext cx="4064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" name="Equation" r:id="rId23" imgW="253800" imgH="241200" progId="Equation.3">
                  <p:embed/>
                </p:oleObj>
              </mc:Choice>
              <mc:Fallback>
                <p:oleObj name="Equation" r:id="rId23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758" y="3818538"/>
                        <a:ext cx="4064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581400" y="3712176"/>
                <a:ext cx="731354" cy="555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𝑆𝑅</m:t>
                          </m:r>
                        </m:e>
                      </m:acc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712176"/>
                <a:ext cx="731354" cy="55502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029200" y="3712176"/>
                <a:ext cx="67364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𝐼𝑅</m:t>
                          </m:r>
                        </m:e>
                      </m:acc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712176"/>
                <a:ext cx="673646" cy="553998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124200" y="4475202"/>
                <a:ext cx="121007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𝑇𝑅𝑆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475202"/>
                <a:ext cx="1210075" cy="553998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765569" y="4452445"/>
                <a:ext cx="116666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𝑃𝑅𝐼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569" y="4452445"/>
                <a:ext cx="1166665" cy="553998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276600" y="5257800"/>
                <a:ext cx="118603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𝑇𝑅𝑆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257800"/>
                <a:ext cx="1186030" cy="553998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842920" y="5237202"/>
                <a:ext cx="1142620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𝑃𝑅𝐼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920" y="5237202"/>
                <a:ext cx="1142620" cy="553998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2190" y="990600"/>
            <a:ext cx="3471426" cy="1824592"/>
            <a:chOff x="52190" y="990600"/>
            <a:chExt cx="3471426" cy="1824592"/>
          </a:xfrm>
        </p:grpSpPr>
        <p:pic>
          <p:nvPicPr>
            <p:cNvPr id="38" name="Picture 37"/>
            <p:cNvPicPr/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7" t="59402" r="54327" b="23504"/>
            <a:stretch/>
          </p:blipFill>
          <p:spPr bwMode="auto">
            <a:xfrm>
              <a:off x="222576" y="1259215"/>
              <a:ext cx="2990216" cy="130378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22576" y="990600"/>
              <a:ext cx="310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12792" y="1676400"/>
              <a:ext cx="310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22578" y="1466928"/>
              <a:ext cx="310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67000" y="2445860"/>
              <a:ext cx="310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190" y="1923393"/>
              <a:ext cx="310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609799" y="5923002"/>
                <a:ext cx="209304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3000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799" y="5923002"/>
                <a:ext cx="2093047" cy="553998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3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6" grpId="0"/>
      <p:bldP spid="27" grpId="0"/>
      <p:bldP spid="44" grpId="0"/>
      <p:bldP spid="35" grpId="0"/>
      <p:bldP spid="42" grpId="0"/>
      <p:bldP spid="48" grpId="0"/>
      <p:bldP spid="51" grpId="0"/>
      <p:bldP spid="14" grpId="0"/>
      <p:bldP spid="22" grpId="0"/>
      <p:bldP spid="55" grpId="0"/>
      <p:bldP spid="57" grpId="0"/>
      <p:bldP spid="58" grpId="0"/>
      <p:bldP spid="59" grpId="0"/>
      <p:bldP spid="61" grpId="0"/>
      <p:bldP spid="62" grpId="0"/>
      <p:bldP spid="63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00" y="228600"/>
                <a:ext cx="8229600" cy="6397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Prove: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∠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P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" y="228600"/>
                <a:ext cx="8229600" cy="639762"/>
              </a:xfrm>
              <a:blipFill rotWithShape="1">
                <a:blip r:embed="rId2"/>
                <a:stretch>
                  <a:fillRect t="-23077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62400" y="2286000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Statement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22860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Justification</a:t>
            </a:r>
            <a:endParaRPr lang="en-US" sz="3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22860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6200" y="2895600"/>
            <a:ext cx="441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9" name="Picture 1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2" t="26923" r="18750" b="47436"/>
          <a:stretch/>
        </p:blipFill>
        <p:spPr bwMode="auto">
          <a:xfrm>
            <a:off x="304800" y="1392198"/>
            <a:ext cx="3042286" cy="2341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04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4" t="65242" r="43234" b="14459"/>
          <a:stretch/>
        </p:blipFill>
        <p:spPr bwMode="auto">
          <a:xfrm>
            <a:off x="1066800" y="2088930"/>
            <a:ext cx="2976246" cy="2156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-76200" y="12192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Prove: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90069" y="1526139"/>
                <a:ext cx="209304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3000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9" y="1526139"/>
                <a:ext cx="2093047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2"/>
          <p:cNvSpPr txBox="1">
            <a:spLocks/>
          </p:cNvSpPr>
          <p:nvPr/>
        </p:nvSpPr>
        <p:spPr>
          <a:xfrm>
            <a:off x="4122684" y="11430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Prove: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88953" y="1449939"/>
                <a:ext cx="209304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3000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953" y="1449939"/>
                <a:ext cx="2093047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0" t="27483" r="68258" b="52218"/>
          <a:stretch/>
        </p:blipFill>
        <p:spPr bwMode="auto">
          <a:xfrm>
            <a:off x="5959367" y="2088929"/>
            <a:ext cx="2422634" cy="2156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320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00" y="228600"/>
                <a:ext cx="8229600" cy="6397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Prove: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" y="228600"/>
                <a:ext cx="8229600" cy="639762"/>
              </a:xfrm>
              <a:blipFill rotWithShape="1">
                <a:blip r:embed="rId2"/>
                <a:stretch>
                  <a:fillRect t="-23077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86200" y="1371600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Statement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13716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Justification</a:t>
            </a:r>
            <a:endParaRPr lang="en-US" sz="3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67400" y="13716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0" y="1981200"/>
            <a:ext cx="441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8" t="34188" r="33013" b="41667"/>
          <a:stretch/>
        </p:blipFill>
        <p:spPr bwMode="auto">
          <a:xfrm>
            <a:off x="320676" y="1115105"/>
            <a:ext cx="2515870" cy="2590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6376" y="2225840"/>
            <a:ext cx="31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5494" y="2557980"/>
            <a:ext cx="31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3657" y="1209719"/>
            <a:ext cx="31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264" y="3521241"/>
            <a:ext cx="31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6213764"/>
            <a:ext cx="2438400" cy="381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SHOW ALL YOUR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00" y="228600"/>
                <a:ext cx="8229600" cy="6397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Prove: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" y="228600"/>
                <a:ext cx="8229600" cy="639762"/>
              </a:xfrm>
              <a:blipFill rotWithShape="1">
                <a:blip r:embed="rId2"/>
                <a:stretch>
                  <a:fillRect t="-23077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86200" y="1371600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Statement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13716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Justification</a:t>
            </a:r>
            <a:endParaRPr lang="en-US" sz="3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67400" y="13716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0" y="1981200"/>
            <a:ext cx="441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6213764"/>
            <a:ext cx="2438400" cy="381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SHOW ALL YOUR WORK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7" t="32051" r="19020" b="51923"/>
          <a:stretch/>
        </p:blipFill>
        <p:spPr bwMode="auto">
          <a:xfrm>
            <a:off x="232229" y="1627817"/>
            <a:ext cx="2871189" cy="1879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355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-76200" y="9144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Prove: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90069" y="1219200"/>
                <a:ext cx="209304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3000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9" y="1219200"/>
                <a:ext cx="2093047" cy="553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2"/>
          <p:cNvSpPr txBox="1">
            <a:spLocks/>
          </p:cNvSpPr>
          <p:nvPr/>
        </p:nvSpPr>
        <p:spPr>
          <a:xfrm>
            <a:off x="4122684" y="114300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Prove: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88953" y="1449939"/>
                <a:ext cx="209304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30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3000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latin typeface="Cambria Math"/>
                          <a:ea typeface="Cambria Math"/>
                        </a:rPr>
                        <m:t>I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953" y="1449939"/>
                <a:ext cx="2093047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5" t="30128" r="15705" b="53846"/>
          <a:stretch/>
        </p:blipFill>
        <p:spPr bwMode="auto">
          <a:xfrm rot="230464">
            <a:off x="5702235" y="2650185"/>
            <a:ext cx="2405380" cy="1502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9" t="55473" r="23807" b="25707"/>
          <a:stretch/>
        </p:blipFill>
        <p:spPr bwMode="auto">
          <a:xfrm>
            <a:off x="820378" y="2057400"/>
            <a:ext cx="3362738" cy="30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37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724</Words>
  <Application>Microsoft Office PowerPoint</Application>
  <PresentationFormat>On-screen Show (4:3)</PresentationFormat>
  <Paragraphs>155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Proving Triangles are Congruent (NOTES)</vt:lpstr>
      <vt:lpstr>Prove:  </vt:lpstr>
      <vt:lpstr>Prove:  </vt:lpstr>
      <vt:lpstr>Prove:  </vt:lpstr>
      <vt:lpstr>Prove: ∠O≅ ∠P</vt:lpstr>
      <vt:lpstr>PowerPoint Presentation</vt:lpstr>
      <vt:lpstr>Prove: ∠R≅ ∠P</vt:lpstr>
      <vt:lpstr>Prove: ∠K≅ ∠M</vt:lpstr>
      <vt:lpstr>PowerPoint Presentation</vt:lpstr>
      <vt:lpstr>PowerPoint Presentation</vt:lpstr>
      <vt:lpstr>Prove: ∠T≅ ∠R</vt:lpstr>
      <vt:lpstr>In ∆ROD the m∠R 46° &amp;  m∠O 95°.   Write the sides of the ∆ in descending order:</vt:lpstr>
      <vt:lpstr>In ∆ROD the m∠R 63° &amp;  m∠O 105°.   Write the sides of the ∆ in descending order: 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Proving Triangles are Congruent</dc:title>
  <dc:creator>Omar Lopez</dc:creator>
  <cp:lastModifiedBy>Jeanine Dorch</cp:lastModifiedBy>
  <cp:revision>36</cp:revision>
  <cp:lastPrinted>2014-03-12T21:41:39Z</cp:lastPrinted>
  <dcterms:created xsi:type="dcterms:W3CDTF">2013-12-09T16:43:05Z</dcterms:created>
  <dcterms:modified xsi:type="dcterms:W3CDTF">2014-03-17T15:45:41Z</dcterms:modified>
</cp:coreProperties>
</file>